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3" r:id="rId7"/>
    <p:sldId id="264" r:id="rId8"/>
    <p:sldId id="268" r:id="rId9"/>
    <p:sldId id="269" r:id="rId10"/>
    <p:sldId id="270" r:id="rId11"/>
    <p:sldId id="274" r:id="rId12"/>
    <p:sldId id="273" r:id="rId13"/>
    <p:sldId id="275" r:id="rId14"/>
    <p:sldId id="276" r:id="rId15"/>
    <p:sldId id="27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941"/>
    <p:restoredTop sz="94669"/>
  </p:normalViewPr>
  <p:slideViewPr>
    <p:cSldViewPr snapToGrid="0" snapToObjects="1" showGuides="1">
      <p:cViewPr>
        <p:scale>
          <a:sx n="91" d="100"/>
          <a:sy n="91" d="100"/>
        </p:scale>
        <p:origin x="26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4.png>
</file>

<file path=ppt/media/image5.png>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4117130-D2F1-ED49-A51D-3721BE19C574}" type="datetimeFigureOut">
              <a:rPr lang="en-US" smtClean="0"/>
              <a:t>2/25/16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539946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117130-D2F1-ED49-A51D-3721BE19C574}" type="datetimeFigureOut">
              <a:rPr lang="en-US" smtClean="0"/>
              <a:t>2/25/16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568962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117130-D2F1-ED49-A51D-3721BE19C574}" type="datetimeFigureOut">
              <a:rPr lang="en-US" smtClean="0"/>
              <a:t>2/25/16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1949927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117130-D2F1-ED49-A51D-3721BE19C574}" type="datetimeFigureOut">
              <a:rPr lang="en-US" smtClean="0"/>
              <a:t>2/25/16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2007128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117130-D2F1-ED49-A51D-3721BE19C574}" type="datetimeFigureOut">
              <a:rPr lang="en-US" smtClean="0"/>
              <a:t>2/25/16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1767443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4117130-D2F1-ED49-A51D-3721BE19C574}" type="datetimeFigureOut">
              <a:rPr lang="en-US" smtClean="0"/>
              <a:t>2/25/16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143235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4117130-D2F1-ED49-A51D-3721BE19C574}" type="datetimeFigureOut">
              <a:rPr lang="en-US" smtClean="0"/>
              <a:t>2/25/16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37870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4117130-D2F1-ED49-A51D-3721BE19C574}" type="datetimeFigureOut">
              <a:rPr lang="en-US" smtClean="0"/>
              <a:t>2/25/16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1860686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117130-D2F1-ED49-A51D-3721BE19C574}" type="datetimeFigureOut">
              <a:rPr lang="en-US" smtClean="0"/>
              <a:t>2/25/16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902734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117130-D2F1-ED49-A51D-3721BE19C574}" type="datetimeFigureOut">
              <a:rPr lang="en-US" smtClean="0"/>
              <a:t>2/25/16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287632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117130-D2F1-ED49-A51D-3721BE19C574}" type="datetimeFigureOut">
              <a:rPr lang="en-US" smtClean="0"/>
              <a:t>2/25/16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98662-537A-FA42-A465-7773245CAEDA}" type="slidenum">
              <a:rPr lang="en-US" smtClean="0"/>
              <a:t>‹#›</a:t>
            </a:fld>
            <a:endParaRPr lang="en-US"/>
          </a:p>
        </p:txBody>
      </p:sp>
    </p:spTree>
    <p:extLst>
      <p:ext uri="{BB962C8B-B14F-4D97-AF65-F5344CB8AC3E}">
        <p14:creationId xmlns:p14="http://schemas.microsoft.com/office/powerpoint/2010/main" val="25545241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117130-D2F1-ED49-A51D-3721BE19C574}" type="datetimeFigureOut">
              <a:rPr lang="en-US" smtClean="0"/>
              <a:t>2/25/16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998662-537A-FA42-A465-7773245CAEDA}" type="slidenum">
              <a:rPr lang="en-US" smtClean="0"/>
              <a:t>‹#›</a:t>
            </a:fld>
            <a:endParaRPr lang="en-US"/>
          </a:p>
        </p:txBody>
      </p:sp>
    </p:spTree>
    <p:extLst>
      <p:ext uri="{BB962C8B-B14F-4D97-AF65-F5344CB8AC3E}">
        <p14:creationId xmlns:p14="http://schemas.microsoft.com/office/powerpoint/2010/main" val="21079060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Gaining </a:t>
            </a:r>
            <a:r>
              <a:rPr lang="en-US" b="1" dirty="0" smtClean="0"/>
              <a:t>Insight</a:t>
            </a:r>
            <a:r>
              <a:rPr lang="en-US" dirty="0" smtClean="0"/>
              <a:t/>
            </a:r>
            <a:br>
              <a:rPr lang="en-US" dirty="0" smtClean="0"/>
            </a:br>
            <a:r>
              <a:rPr lang="en-US" dirty="0" smtClean="0"/>
              <a:t>through </a:t>
            </a:r>
            <a:r>
              <a:rPr lang="en-US" b="1" dirty="0" smtClean="0"/>
              <a:t>Text Analytics</a:t>
            </a:r>
            <a:endParaRPr lang="en-US" b="1" dirty="0"/>
          </a:p>
        </p:txBody>
      </p:sp>
      <p:sp>
        <p:nvSpPr>
          <p:cNvPr id="3" name="Subtitle 2"/>
          <p:cNvSpPr>
            <a:spLocks noGrp="1"/>
          </p:cNvSpPr>
          <p:nvPr>
            <p:ph type="subTitle" idx="1"/>
          </p:nvPr>
        </p:nvSpPr>
        <p:spPr/>
        <p:txBody>
          <a:bodyPr/>
          <a:lstStyle/>
          <a:p>
            <a:r>
              <a:rPr lang="en-US" dirty="0" err="1" smtClean="0"/>
              <a:t>Péter</a:t>
            </a:r>
            <a:r>
              <a:rPr lang="en-US" dirty="0" smtClean="0"/>
              <a:t> </a:t>
            </a:r>
            <a:r>
              <a:rPr lang="en-US" dirty="0" err="1" smtClean="0"/>
              <a:t>Molnár</a:t>
            </a:r>
            <a:endParaRPr lang="en-US" dirty="0" smtClean="0"/>
          </a:p>
        </p:txBody>
      </p:sp>
    </p:spTree>
    <p:extLst>
      <p:ext uri="{BB962C8B-B14F-4D97-AF65-F5344CB8AC3E}">
        <p14:creationId xmlns:p14="http://schemas.microsoft.com/office/powerpoint/2010/main" val="1768769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Supervised, Labeled Data</a:t>
            </a:r>
            <a:endParaRPr lang="en-US" dirty="0"/>
          </a:p>
        </p:txBody>
      </p:sp>
      <p:sp>
        <p:nvSpPr>
          <p:cNvPr id="3" name="Content Placeholder 2"/>
          <p:cNvSpPr>
            <a:spLocks noGrp="1"/>
          </p:cNvSpPr>
          <p:nvPr>
            <p:ph idx="1"/>
          </p:nvPr>
        </p:nvSpPr>
        <p:spPr/>
        <p:txBody>
          <a:bodyPr/>
          <a:lstStyle/>
          <a:p>
            <a:r>
              <a:rPr lang="en-US" dirty="0" smtClean="0"/>
              <a:t>Need a </a:t>
            </a:r>
            <a:r>
              <a:rPr lang="en-US" b="1" dirty="0" smtClean="0"/>
              <a:t>representation</a:t>
            </a:r>
            <a:r>
              <a:rPr lang="en-US" dirty="0" smtClean="0"/>
              <a:t> of documents as </a:t>
            </a:r>
            <a:r>
              <a:rPr lang="en-US" b="1" dirty="0" smtClean="0"/>
              <a:t>feature vectors</a:t>
            </a:r>
            <a:r>
              <a:rPr lang="en-US" dirty="0" smtClean="0"/>
              <a:t/>
            </a:r>
            <a:br>
              <a:rPr lang="en-US" dirty="0" smtClean="0"/>
            </a:br>
            <a:r>
              <a:rPr lang="en-US" dirty="0" smtClean="0"/>
              <a:t>for example: bag of words, </a:t>
            </a:r>
            <a:r>
              <a:rPr lang="en-US" i="1" dirty="0" smtClean="0"/>
              <a:t>(named) entities</a:t>
            </a:r>
            <a:r>
              <a:rPr lang="en-US" dirty="0" smtClean="0"/>
              <a:t>, </a:t>
            </a:r>
            <a:r>
              <a:rPr lang="en-US" i="1" dirty="0" smtClean="0"/>
              <a:t>sentiment</a:t>
            </a:r>
          </a:p>
          <a:p>
            <a:r>
              <a:rPr lang="en-US" dirty="0" smtClean="0"/>
              <a:t>Need some metadata to </a:t>
            </a:r>
            <a:r>
              <a:rPr lang="en-US" b="1" dirty="0" smtClean="0"/>
              <a:t>annotate</a:t>
            </a:r>
          </a:p>
          <a:p>
            <a:endParaRPr lang="en-US" b="1" dirty="0" smtClean="0"/>
          </a:p>
          <a:p>
            <a:endParaRPr lang="en-US" b="1" dirty="0" smtClean="0"/>
          </a:p>
          <a:p>
            <a:endParaRPr lang="en-US" dirty="0"/>
          </a:p>
        </p:txBody>
      </p:sp>
    </p:spTree>
    <p:extLst>
      <p:ext uri="{BB962C8B-B14F-4D97-AF65-F5344CB8AC3E}">
        <p14:creationId xmlns:p14="http://schemas.microsoft.com/office/powerpoint/2010/main" val="1101827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Sentiment Analysis</a:t>
            </a:r>
            <a:endParaRPr lang="en-US" dirty="0"/>
          </a:p>
        </p:txBody>
      </p:sp>
      <p:sp>
        <p:nvSpPr>
          <p:cNvPr id="3" name="Content Placeholder 2"/>
          <p:cNvSpPr>
            <a:spLocks noGrp="1"/>
          </p:cNvSpPr>
          <p:nvPr>
            <p:ph idx="1"/>
          </p:nvPr>
        </p:nvSpPr>
        <p:spPr>
          <a:xfrm>
            <a:off x="838200" y="1825625"/>
            <a:ext cx="5257800" cy="4351338"/>
          </a:xfrm>
        </p:spPr>
        <p:txBody>
          <a:bodyPr/>
          <a:lstStyle/>
          <a:p>
            <a:r>
              <a:rPr lang="en-US" dirty="0" smtClean="0"/>
              <a:t>Different Polarities</a:t>
            </a:r>
          </a:p>
          <a:p>
            <a:pPr lvl="1"/>
            <a:r>
              <a:rPr lang="en-US" dirty="0" smtClean="0"/>
              <a:t>Positive/negative</a:t>
            </a:r>
          </a:p>
          <a:p>
            <a:pPr lvl="1"/>
            <a:r>
              <a:rPr lang="en-US" dirty="0" smtClean="0"/>
              <a:t>Subjective/objective</a:t>
            </a:r>
          </a:p>
          <a:p>
            <a:r>
              <a:rPr lang="en-US" dirty="0" smtClean="0"/>
              <a:t>Multiple Aspects</a:t>
            </a:r>
          </a:p>
          <a:p>
            <a:endParaRPr lang="en-US" dirty="0" smtClean="0"/>
          </a:p>
          <a:p>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9824" y="2952206"/>
            <a:ext cx="5845525" cy="3642768"/>
          </a:xfrm>
          <a:prstGeom prst="rect">
            <a:avLst/>
          </a:prstGeom>
        </p:spPr>
      </p:pic>
    </p:spTree>
    <p:extLst>
      <p:ext uri="{BB962C8B-B14F-4D97-AF65-F5344CB8AC3E}">
        <p14:creationId xmlns:p14="http://schemas.microsoft.com/office/powerpoint/2010/main" val="110620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Sentiment Analysis Issues</a:t>
            </a:r>
            <a:endParaRPr lang="en-US" dirty="0"/>
          </a:p>
        </p:txBody>
      </p:sp>
      <p:sp>
        <p:nvSpPr>
          <p:cNvPr id="3" name="Content Placeholder 2"/>
          <p:cNvSpPr>
            <a:spLocks noGrp="1"/>
          </p:cNvSpPr>
          <p:nvPr>
            <p:ph idx="1"/>
          </p:nvPr>
        </p:nvSpPr>
        <p:spPr/>
        <p:txBody>
          <a:bodyPr>
            <a:noAutofit/>
          </a:bodyPr>
          <a:lstStyle/>
          <a:p>
            <a:r>
              <a:rPr lang="en-US" sz="1800" dirty="0" smtClean="0"/>
              <a:t>Sarcasm: “It was awesome for the week that it worked.”</a:t>
            </a:r>
          </a:p>
          <a:p>
            <a:r>
              <a:rPr lang="en-US" sz="1800" dirty="0" smtClean="0"/>
              <a:t>Navel gazing: is when social media tracking turns up items related to your own promotional efforts, and should be filtered out.</a:t>
            </a:r>
          </a:p>
          <a:p>
            <a:r>
              <a:rPr lang="en-US" sz="1800" dirty="0" smtClean="0"/>
              <a:t>Neutral sentiment: is similar to the concept of swing voters</a:t>
            </a:r>
          </a:p>
          <a:p>
            <a:r>
              <a:rPr lang="en-US" sz="1800" dirty="0" smtClean="0"/>
              <a:t>Relative sentiment: “I bought an iPhone” is good for Apple, but not for Nokia.</a:t>
            </a:r>
          </a:p>
          <a:p>
            <a:r>
              <a:rPr lang="en-US" sz="1800" dirty="0" smtClean="0"/>
              <a:t>Compound or multidimensional sentiment: “I love Mad Men, but hate the misleading episode trailers.”</a:t>
            </a:r>
          </a:p>
          <a:p>
            <a:r>
              <a:rPr lang="en-US" sz="1800" dirty="0" smtClean="0"/>
              <a:t>Conditional sentiment: the customer isn’t angry now but says he will be if the company doesn’t call him back.</a:t>
            </a:r>
          </a:p>
          <a:p>
            <a:r>
              <a:rPr lang="en-US" sz="1800" dirty="0" smtClean="0"/>
              <a:t>Positive feelings can be unrelated to the core issue: many comments about actors focus on their personal lives, not their acting skills.</a:t>
            </a:r>
          </a:p>
          <a:p>
            <a:r>
              <a:rPr lang="en-US" sz="1800" dirty="0" smtClean="0"/>
              <a:t>Negative sentiment is not necessarily bad: Sarah Palin’s appearance on the Today show generated many negative comments but still drove ratings increases.</a:t>
            </a:r>
          </a:p>
          <a:p>
            <a:r>
              <a:rPr lang="en-US" sz="1800" dirty="0" smtClean="0"/>
              <a:t>Ambiguous negative words: “That backflip was so sick” is really a positive statement.</a:t>
            </a:r>
          </a:p>
          <a:p>
            <a:pPr marL="0" indent="0">
              <a:buNone/>
            </a:pPr>
            <a:r>
              <a:rPr lang="en-US" sz="1200" dirty="0" smtClean="0"/>
              <a:t>Source: http://</a:t>
            </a:r>
            <a:r>
              <a:rPr lang="en-US" sz="1200" dirty="0" err="1" smtClean="0"/>
              <a:t>www.adweek.com</a:t>
            </a:r>
            <a:r>
              <a:rPr lang="en-US" sz="1200" dirty="0" smtClean="0"/>
              <a:t>/</a:t>
            </a:r>
            <a:r>
              <a:rPr lang="en-US" sz="1200" dirty="0" err="1" smtClean="0"/>
              <a:t>prnewser</a:t>
            </a:r>
            <a:r>
              <a:rPr lang="en-US" sz="1200" dirty="0" smtClean="0"/>
              <a:t>/37705-sentiment-analysis/38709</a:t>
            </a:r>
            <a:endParaRPr lang="en-US" sz="1200" dirty="0"/>
          </a:p>
        </p:txBody>
      </p:sp>
    </p:spTree>
    <p:extLst>
      <p:ext uri="{BB962C8B-B14F-4D97-AF65-F5344CB8AC3E}">
        <p14:creationId xmlns:p14="http://schemas.microsoft.com/office/powerpoint/2010/main" val="1250627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Named Entity Recognizer</a:t>
            </a:r>
            <a:endParaRPr lang="en-US" dirty="0"/>
          </a:p>
        </p:txBody>
      </p:sp>
      <p:sp>
        <p:nvSpPr>
          <p:cNvPr id="3" name="Content Placeholder 2"/>
          <p:cNvSpPr>
            <a:spLocks noGrp="1"/>
          </p:cNvSpPr>
          <p:nvPr>
            <p:ph idx="1"/>
          </p:nvPr>
        </p:nvSpPr>
        <p:spPr/>
        <p:txBody>
          <a:bodyPr/>
          <a:lstStyle/>
          <a:p>
            <a:r>
              <a:rPr lang="en-US" dirty="0" smtClean="0"/>
              <a:t>Labels </a:t>
            </a:r>
            <a:r>
              <a:rPr lang="en-US" dirty="0"/>
              <a:t>sequences of words in a text which are the names of things, such as </a:t>
            </a:r>
            <a:r>
              <a:rPr lang="en-US" b="1" dirty="0"/>
              <a:t>person</a:t>
            </a:r>
            <a:r>
              <a:rPr lang="en-US" dirty="0"/>
              <a:t> and </a:t>
            </a:r>
            <a:r>
              <a:rPr lang="en-US" b="1" dirty="0"/>
              <a:t>company</a:t>
            </a:r>
            <a:r>
              <a:rPr lang="en-US" dirty="0"/>
              <a:t> </a:t>
            </a:r>
            <a:r>
              <a:rPr lang="en-US" dirty="0" smtClean="0"/>
              <a:t>names, or locations.</a:t>
            </a:r>
          </a:p>
          <a:p>
            <a:r>
              <a:rPr lang="en-US" dirty="0" smtClean="0"/>
              <a:t>Domain specific. For smaller/specialized domains, this could be extracted manually, or from meta-data or other data bases.</a:t>
            </a:r>
          </a:p>
          <a:p>
            <a:r>
              <a:rPr lang="en-US" dirty="0" smtClean="0"/>
              <a:t>May have to depend on predefined dictionaries, such as </a:t>
            </a:r>
            <a:r>
              <a:rPr lang="en-US" dirty="0"/>
              <a:t>Stanford </a:t>
            </a:r>
            <a:r>
              <a:rPr lang="en-US" dirty="0" smtClean="0"/>
              <a:t>NER</a:t>
            </a:r>
            <a:br>
              <a:rPr lang="en-US" dirty="0" smtClean="0"/>
            </a:br>
            <a:r>
              <a:rPr lang="en-US" dirty="0" smtClean="0"/>
              <a:t>http://</a:t>
            </a:r>
            <a:r>
              <a:rPr lang="en-US" dirty="0" err="1" smtClean="0"/>
              <a:t>nlp.stanford.edu</a:t>
            </a:r>
            <a:r>
              <a:rPr lang="en-US" dirty="0" smtClean="0"/>
              <a:t>/software/CRF-</a:t>
            </a:r>
            <a:r>
              <a:rPr lang="en-US" dirty="0" err="1" smtClean="0"/>
              <a:t>NER.shtml</a:t>
            </a:r>
            <a:endParaRPr lang="en-US" dirty="0"/>
          </a:p>
          <a:p>
            <a:endParaRPr lang="en-US" dirty="0"/>
          </a:p>
        </p:txBody>
      </p:sp>
    </p:spTree>
    <p:extLst>
      <p:ext uri="{BB962C8B-B14F-4D97-AF65-F5344CB8AC3E}">
        <p14:creationId xmlns:p14="http://schemas.microsoft.com/office/powerpoint/2010/main" val="246174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8150894"/>
          </a:xfrm>
          <a:prstGeom prst="rect">
            <a:avLst/>
          </a:prstGeom>
        </p:spPr>
      </p:pic>
      <p:pic>
        <p:nvPicPr>
          <p:cNvPr id="4" name="Content Placeholder 3"/>
          <p:cNvPicPr>
            <a:picLocks noGrp="1" noChangeAspect="1"/>
          </p:cNvPicPr>
          <p:nvPr>
            <p:ph idx="1"/>
          </p:nvPr>
        </p:nvPicPr>
        <p:blipFill>
          <a:blip r:embed="rId3"/>
          <a:stretch>
            <a:fillRect/>
          </a:stretch>
        </p:blipFill>
        <p:spPr>
          <a:xfrm>
            <a:off x="-65116" y="4058141"/>
            <a:ext cx="12257116" cy="2581818"/>
          </a:xfrm>
        </p:spPr>
      </p:pic>
    </p:spTree>
    <p:extLst>
      <p:ext uri="{BB962C8B-B14F-4D97-AF65-F5344CB8AC3E}">
        <p14:creationId xmlns:p14="http://schemas.microsoft.com/office/powerpoint/2010/main" val="2065930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err="1" smtClean="0"/>
              <a:t>Nextdoor.com</a:t>
            </a:r>
            <a:r>
              <a:rPr lang="en-US" dirty="0" smtClean="0"/>
              <a:t> </a:t>
            </a:r>
            <a:r>
              <a:rPr lang="en-US" dirty="0" smtClean="0"/>
              <a:t>Social Network</a:t>
            </a:r>
            <a:endParaRPr lang="en-US" dirty="0"/>
          </a:p>
        </p:txBody>
      </p:sp>
      <p:sp>
        <p:nvSpPr>
          <p:cNvPr id="3" name="Content Placeholder 2"/>
          <p:cNvSpPr>
            <a:spLocks noGrp="1"/>
          </p:cNvSpPr>
          <p:nvPr>
            <p:ph idx="1"/>
          </p:nvPr>
        </p:nvSpPr>
        <p:spPr>
          <a:xfrm>
            <a:off x="838199" y="1825625"/>
            <a:ext cx="5534465" cy="4351338"/>
          </a:xfrm>
        </p:spPr>
        <p:txBody>
          <a:bodyPr>
            <a:noAutofit/>
          </a:bodyPr>
          <a:lstStyle/>
          <a:p>
            <a:r>
              <a:rPr lang="en-US" sz="2000" dirty="0" smtClean="0"/>
              <a:t>11,123 messages from </a:t>
            </a:r>
            <a:r>
              <a:rPr lang="en-US" sz="2000" dirty="0" err="1" smtClean="0"/>
              <a:t>nextdoor.com</a:t>
            </a:r>
            <a:r>
              <a:rPr lang="en-US" sz="2000" dirty="0" smtClean="0"/>
              <a:t> and Yahoo group</a:t>
            </a:r>
          </a:p>
          <a:p>
            <a:r>
              <a:rPr lang="en-US" sz="2000" dirty="0" smtClean="0"/>
              <a:t>Message and attachments</a:t>
            </a:r>
          </a:p>
          <a:p>
            <a:r>
              <a:rPr lang="en-US" sz="2000" dirty="0" smtClean="0"/>
              <a:t>Meta-data:</a:t>
            </a:r>
          </a:p>
          <a:p>
            <a:pPr lvl="1"/>
            <a:r>
              <a:rPr lang="en-US" sz="1800" dirty="0" smtClean="0"/>
              <a:t>Sender/Neighborhood</a:t>
            </a:r>
          </a:p>
          <a:p>
            <a:pPr lvl="1"/>
            <a:r>
              <a:rPr lang="en-US" sz="1800" dirty="0" smtClean="0"/>
              <a:t>Category</a:t>
            </a:r>
          </a:p>
          <a:p>
            <a:pPr lvl="1"/>
            <a:r>
              <a:rPr lang="en-US" sz="1800" dirty="0" smtClean="0"/>
              <a:t>Number of replies</a:t>
            </a:r>
          </a:p>
          <a:p>
            <a:pPr lvl="1"/>
            <a:r>
              <a:rPr lang="en-US" sz="1800" dirty="0" smtClean="0"/>
              <a:t>Date</a:t>
            </a:r>
          </a:p>
          <a:p>
            <a:r>
              <a:rPr lang="en-US" sz="2000" dirty="0" smtClean="0"/>
              <a:t>Insight:</a:t>
            </a:r>
          </a:p>
          <a:p>
            <a:pPr lvl="1"/>
            <a:r>
              <a:rPr lang="en-US" sz="1800" dirty="0" smtClean="0"/>
              <a:t>Classify by category/topic, factual/opinionated</a:t>
            </a:r>
          </a:p>
          <a:p>
            <a:pPr lvl="1"/>
            <a:r>
              <a:rPr lang="en-US" sz="1800" dirty="0" smtClean="0"/>
              <a:t>Predict lengthy discussion</a:t>
            </a:r>
          </a:p>
          <a:p>
            <a:pPr lvl="1"/>
            <a:r>
              <a:rPr lang="en-US" sz="1800" dirty="0" smtClean="0"/>
              <a:t>Who's talking to whom?</a:t>
            </a:r>
          </a:p>
          <a:p>
            <a:pPr lvl="1"/>
            <a:r>
              <a:rPr lang="en-US" sz="1800" dirty="0" smtClean="0"/>
              <a:t>Sentiment in discussions</a:t>
            </a:r>
          </a:p>
          <a:p>
            <a:pPr lvl="1"/>
            <a:endParaRPr lang="en-US" sz="1800" dirty="0" smtClean="0"/>
          </a:p>
          <a:p>
            <a:pPr lvl="1"/>
            <a:endParaRPr lang="en-US" sz="1800" dirty="0" smtClean="0"/>
          </a:p>
          <a:p>
            <a:endParaRPr lang="en-US" sz="2000" dirty="0"/>
          </a:p>
        </p:txBody>
      </p:sp>
      <p:sp>
        <p:nvSpPr>
          <p:cNvPr id="4" name="TextBox 3"/>
          <p:cNvSpPr txBox="1"/>
          <p:nvPr/>
        </p:nvSpPr>
        <p:spPr>
          <a:xfrm>
            <a:off x="6372665" y="1825625"/>
            <a:ext cx="5697415" cy="4247317"/>
          </a:xfrm>
          <a:prstGeom prst="rect">
            <a:avLst/>
          </a:prstGeom>
          <a:noFill/>
          <a:ln>
            <a:solidFill>
              <a:schemeClr val="accent1">
                <a:shade val="50000"/>
              </a:schemeClr>
            </a:solidFill>
          </a:ln>
        </p:spPr>
        <p:txBody>
          <a:bodyPr wrap="square" rtlCol="0">
            <a:spAutoFit/>
          </a:bodyPr>
          <a:lstStyle/>
          <a:p>
            <a:r>
              <a:rPr lang="en-US" dirty="0"/>
              <a:t>Date:    Sat, 08 Aug 2015 21:11:57 +0000</a:t>
            </a:r>
          </a:p>
          <a:p>
            <a:r>
              <a:rPr lang="en-US" dirty="0"/>
              <a:t>To:      </a:t>
            </a:r>
            <a:r>
              <a:rPr lang="en-US" dirty="0" err="1"/>
              <a:t>dr.peter.molnar@gmail.com</a:t>
            </a:r>
            <a:endParaRPr lang="en-US" dirty="0"/>
          </a:p>
          <a:p>
            <a:r>
              <a:rPr lang="en-US" dirty="0"/>
              <a:t>From:    </a:t>
            </a:r>
            <a:r>
              <a:rPr lang="en-US" dirty="0" err="1"/>
              <a:t>Nextdoor</a:t>
            </a:r>
            <a:r>
              <a:rPr lang="en-US" dirty="0"/>
              <a:t> Midway Woods &lt;</a:t>
            </a:r>
            <a:r>
              <a:rPr lang="en-US" dirty="0" err="1" smtClean="0"/>
              <a:t>reply@rs.email</a:t>
            </a:r>
            <a:r>
              <a:rPr lang="en-US" dirty="0" smtClean="0"/>
              <a:t>….. Subject</a:t>
            </a:r>
            <a:r>
              <a:rPr lang="en-US" dirty="0"/>
              <a:t>: Have you lost a white cat with tiger tail?</a:t>
            </a:r>
          </a:p>
          <a:p>
            <a:r>
              <a:rPr lang="en-US" dirty="0" smtClean="0"/>
              <a:t>X-Received</a:t>
            </a:r>
            <a:r>
              <a:rPr lang="en-US" dirty="0"/>
              <a:t>: by 10.70.129.3 with SMTP id </a:t>
            </a:r>
            <a:r>
              <a:rPr lang="en-US" dirty="0" smtClean="0"/>
              <a:t>ns3mr2909635…</a:t>
            </a:r>
            <a:endParaRPr lang="en-US" dirty="0"/>
          </a:p>
          <a:p>
            <a:r>
              <a:rPr lang="en-US" dirty="0"/>
              <a:t>         Sat, 08 Aug 2015 14:11:59 -0700 (PDT</a:t>
            </a:r>
            <a:r>
              <a:rPr lang="en-US" dirty="0" smtClean="0"/>
              <a:t>)</a:t>
            </a:r>
          </a:p>
          <a:p>
            <a:endParaRPr lang="fr-FR" dirty="0" smtClean="0"/>
          </a:p>
          <a:p>
            <a:r>
              <a:rPr lang="fr-FR" dirty="0" smtClean="0"/>
              <a:t>Susan </a:t>
            </a:r>
            <a:r>
              <a:rPr lang="fr-FR" dirty="0" err="1"/>
              <a:t>Bird</a:t>
            </a:r>
            <a:r>
              <a:rPr lang="fr-FR" dirty="0"/>
              <a:t> </a:t>
            </a:r>
            <a:r>
              <a:rPr lang="fr-FR" dirty="0" err="1"/>
              <a:t>from</a:t>
            </a:r>
            <a:r>
              <a:rPr lang="fr-FR" dirty="0"/>
              <a:t>  </a:t>
            </a:r>
            <a:r>
              <a:rPr lang="fr-FR" dirty="0" err="1"/>
              <a:t>Oakhurst</a:t>
            </a:r>
            <a:r>
              <a:rPr lang="fr-FR" dirty="0"/>
              <a:t> </a:t>
            </a:r>
            <a:r>
              <a:rPr lang="fr-FR" dirty="0" err="1"/>
              <a:t>said</a:t>
            </a:r>
            <a:r>
              <a:rPr lang="fr-FR" dirty="0"/>
              <a:t>:</a:t>
            </a:r>
          </a:p>
          <a:p>
            <a:endParaRPr lang="fr-FR" dirty="0"/>
          </a:p>
          <a:p>
            <a:r>
              <a:rPr lang="fr-FR" dirty="0"/>
              <a:t>Have </a:t>
            </a:r>
            <a:r>
              <a:rPr lang="fr-FR" dirty="0" err="1"/>
              <a:t>you</a:t>
            </a:r>
            <a:r>
              <a:rPr lang="fr-FR" dirty="0"/>
              <a:t> </a:t>
            </a:r>
            <a:r>
              <a:rPr lang="fr-FR" dirty="0" err="1"/>
              <a:t>lost</a:t>
            </a:r>
            <a:r>
              <a:rPr lang="fr-FR" dirty="0"/>
              <a:t> a white cat </a:t>
            </a:r>
            <a:r>
              <a:rPr lang="fr-FR" dirty="0" err="1"/>
              <a:t>with</a:t>
            </a:r>
            <a:r>
              <a:rPr lang="fr-FR" dirty="0"/>
              <a:t> </a:t>
            </a:r>
            <a:r>
              <a:rPr lang="fr-FR" dirty="0" err="1"/>
              <a:t>tiger</a:t>
            </a:r>
            <a:r>
              <a:rPr lang="fr-FR" dirty="0"/>
              <a:t> </a:t>
            </a:r>
            <a:r>
              <a:rPr lang="fr-FR" dirty="0" err="1"/>
              <a:t>tail</a:t>
            </a:r>
            <a:r>
              <a:rPr lang="fr-FR" dirty="0"/>
              <a:t>?</a:t>
            </a:r>
          </a:p>
          <a:p>
            <a:r>
              <a:rPr lang="fr-FR" dirty="0"/>
              <a:t>It has been </a:t>
            </a:r>
            <a:r>
              <a:rPr lang="fr-FR" dirty="0" err="1"/>
              <a:t>hanging</a:t>
            </a:r>
            <a:r>
              <a:rPr lang="fr-FR" dirty="0"/>
              <a:t> </a:t>
            </a:r>
            <a:r>
              <a:rPr lang="fr-FR" dirty="0" err="1"/>
              <a:t>around</a:t>
            </a:r>
            <a:r>
              <a:rPr lang="fr-FR" dirty="0"/>
              <a:t> the solarium</a:t>
            </a:r>
          </a:p>
          <a:p>
            <a:endParaRPr lang="fr-FR" dirty="0"/>
          </a:p>
          <a:p>
            <a:r>
              <a:rPr lang="fr-FR" dirty="0" err="1"/>
              <a:t>Shared</a:t>
            </a:r>
            <a:r>
              <a:rPr lang="fr-FR" dirty="0"/>
              <a:t> to 13 </a:t>
            </a:r>
            <a:r>
              <a:rPr lang="fr-FR" dirty="0" err="1"/>
              <a:t>neighborhoods</a:t>
            </a:r>
            <a:endParaRPr lang="fr-FR" dirty="0"/>
          </a:p>
          <a:p>
            <a:r>
              <a:rPr lang="fr-FR" dirty="0" err="1"/>
              <a:t>Lost</a:t>
            </a:r>
            <a:r>
              <a:rPr lang="fr-FR" dirty="0"/>
              <a:t> &amp; </a:t>
            </a:r>
            <a:r>
              <a:rPr lang="fr-FR" dirty="0" err="1"/>
              <a:t>Found</a:t>
            </a:r>
            <a:endParaRPr lang="fr-FR" dirty="0"/>
          </a:p>
          <a:p>
            <a:endParaRPr lang="en-US" dirty="0"/>
          </a:p>
        </p:txBody>
      </p:sp>
    </p:spTree>
    <p:extLst>
      <p:ext uri="{BB962C8B-B14F-4D97-AF65-F5344CB8AC3E}">
        <p14:creationId xmlns:p14="http://schemas.microsoft.com/office/powerpoint/2010/main" val="1480173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Sentiment </a:t>
            </a:r>
            <a:r>
              <a:rPr lang="en-US" b="1" dirty="0" smtClean="0"/>
              <a:t>Analysis</a:t>
            </a:r>
            <a:endParaRPr lang="en-US" dirty="0"/>
          </a:p>
        </p:txBody>
      </p:sp>
      <p:sp>
        <p:nvSpPr>
          <p:cNvPr id="3" name="Content Placeholder 2"/>
          <p:cNvSpPr>
            <a:spLocks noGrp="1"/>
          </p:cNvSpPr>
          <p:nvPr>
            <p:ph idx="1"/>
          </p:nvPr>
        </p:nvSpPr>
        <p:spPr/>
        <p:txBody>
          <a:bodyPr/>
          <a:lstStyle/>
          <a:p>
            <a:r>
              <a:rPr lang="en-US" dirty="0"/>
              <a:t>P</a:t>
            </a:r>
            <a:r>
              <a:rPr lang="en-US" dirty="0" smtClean="0"/>
              <a:t>rocess </a:t>
            </a:r>
            <a:r>
              <a:rPr lang="en-US" dirty="0"/>
              <a:t>of detecting positive, negative, or neutral feelings in a piece of writing. Humans have the innate ability to determine sentiment; in a business context, however, this process is time-consuming, inconsistent, and costly. </a:t>
            </a:r>
            <a:endParaRPr lang="en-US" dirty="0" smtClean="0"/>
          </a:p>
          <a:p>
            <a:r>
              <a:rPr lang="en-US" dirty="0" smtClean="0"/>
              <a:t>Steps</a:t>
            </a:r>
            <a:r>
              <a:rPr lang="en-US" dirty="0"/>
              <a:t>:</a:t>
            </a:r>
          </a:p>
          <a:p>
            <a:pPr lvl="1"/>
            <a:r>
              <a:rPr lang="en-US" dirty="0" smtClean="0"/>
              <a:t>Break </a:t>
            </a:r>
            <a:r>
              <a:rPr lang="en-US" dirty="0"/>
              <a:t>the document into its basic </a:t>
            </a:r>
            <a:r>
              <a:rPr lang="en-US" b="1" dirty="0"/>
              <a:t>parts of </a:t>
            </a:r>
            <a:r>
              <a:rPr lang="en-US" b="1" dirty="0" smtClean="0"/>
              <a:t>speech </a:t>
            </a:r>
            <a:r>
              <a:rPr lang="en-US" dirty="0" smtClean="0"/>
              <a:t>(POS) </a:t>
            </a:r>
            <a:r>
              <a:rPr lang="en-US" dirty="0"/>
              <a:t>tags, which identify the structural elements of a sentence (e.g. nouns, adjectives, verbs, and adverbs).</a:t>
            </a:r>
          </a:p>
          <a:p>
            <a:pPr lvl="1"/>
            <a:r>
              <a:rPr lang="en-US" dirty="0" smtClean="0"/>
              <a:t>identify </a:t>
            </a:r>
            <a:r>
              <a:rPr lang="en-US" dirty="0"/>
              <a:t>sentiment-bearing phrases like "</a:t>
            </a:r>
            <a:r>
              <a:rPr lang="en-US" i="1" dirty="0"/>
              <a:t>terrible service</a:t>
            </a:r>
            <a:r>
              <a:rPr lang="en-US" dirty="0"/>
              <a:t>" or "</a:t>
            </a:r>
            <a:r>
              <a:rPr lang="en-US" i="1" dirty="0"/>
              <a:t>cool atmosphere</a:t>
            </a:r>
            <a:r>
              <a:rPr lang="en-US" dirty="0"/>
              <a:t>."</a:t>
            </a:r>
          </a:p>
          <a:p>
            <a:pPr lvl="1"/>
            <a:r>
              <a:rPr lang="en-US" dirty="0" smtClean="0"/>
              <a:t>Score each sentiment-bearing phrase on </a:t>
            </a:r>
            <a:r>
              <a:rPr lang="en-US" dirty="0"/>
              <a:t>a </a:t>
            </a:r>
            <a:r>
              <a:rPr lang="en-US" dirty="0" smtClean="0"/>
              <a:t>(logarithmic) scale.</a:t>
            </a:r>
            <a:endParaRPr lang="en-US" dirty="0"/>
          </a:p>
        </p:txBody>
      </p:sp>
    </p:spTree>
    <p:extLst>
      <p:ext uri="{BB962C8B-B14F-4D97-AF65-F5344CB8AC3E}">
        <p14:creationId xmlns:p14="http://schemas.microsoft.com/office/powerpoint/2010/main" val="1128429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Concept </a:t>
            </a:r>
            <a:r>
              <a:rPr lang="en-US" b="1" dirty="0" smtClean="0"/>
              <a:t>Matrix/Categorization</a:t>
            </a:r>
            <a:endParaRPr lang="en-US" dirty="0"/>
          </a:p>
        </p:txBody>
      </p:sp>
      <p:sp>
        <p:nvSpPr>
          <p:cNvPr id="3" name="Content Placeholder 2"/>
          <p:cNvSpPr>
            <a:spLocks noGrp="1"/>
          </p:cNvSpPr>
          <p:nvPr>
            <p:ph idx="1"/>
          </p:nvPr>
        </p:nvSpPr>
        <p:spPr/>
        <p:txBody>
          <a:bodyPr>
            <a:normAutofit/>
          </a:bodyPr>
          <a:lstStyle/>
          <a:p>
            <a:r>
              <a:rPr lang="en-US" sz="2400" dirty="0"/>
              <a:t>M</a:t>
            </a:r>
            <a:r>
              <a:rPr lang="en-US" sz="2400" dirty="0" smtClean="0"/>
              <a:t>easure </a:t>
            </a:r>
            <a:r>
              <a:rPr lang="en-US" sz="2400" dirty="0"/>
              <a:t>the </a:t>
            </a:r>
            <a:r>
              <a:rPr lang="en-US" sz="2400" b="1" dirty="0"/>
              <a:t>semantic distances between </a:t>
            </a:r>
            <a:r>
              <a:rPr lang="en-US" sz="2400" b="1" dirty="0" smtClean="0"/>
              <a:t>words</a:t>
            </a:r>
            <a:r>
              <a:rPr lang="en-US" sz="2400" dirty="0" smtClean="0"/>
              <a:t>: semantic links.</a:t>
            </a:r>
            <a:endParaRPr lang="en-US" sz="2400" dirty="0"/>
          </a:p>
          <a:p>
            <a:r>
              <a:rPr lang="en-US" sz="2400" dirty="0" smtClean="0"/>
              <a:t>"Cat</a:t>
            </a:r>
            <a:r>
              <a:rPr lang="en-US" sz="2400" dirty="0"/>
              <a:t>" is closely related to a </a:t>
            </a:r>
            <a:r>
              <a:rPr lang="en-US" sz="2400" dirty="0" smtClean="0"/>
              <a:t>"lion" </a:t>
            </a:r>
            <a:r>
              <a:rPr lang="en-US" sz="2400" dirty="0"/>
              <a:t>and not an </a:t>
            </a:r>
            <a:r>
              <a:rPr lang="en-US" sz="2400" dirty="0" smtClean="0"/>
              <a:t>"anaconda".</a:t>
            </a:r>
          </a:p>
          <a:p>
            <a:r>
              <a:rPr lang="en-US" sz="2400" dirty="0" smtClean="0"/>
              <a:t>The concept </a:t>
            </a:r>
            <a:r>
              <a:rPr lang="en-US" sz="2400" dirty="0"/>
              <a:t>of </a:t>
            </a:r>
            <a:r>
              <a:rPr lang="en-US" sz="2400" b="1" dirty="0"/>
              <a:t>president</a:t>
            </a:r>
            <a:r>
              <a:rPr lang="en-US" sz="2400" dirty="0"/>
              <a:t> can be bound to people like Obama, JFK, and Lincoln, or to positions like CEOs or Commander-and-Chief, depending on the context. </a:t>
            </a:r>
          </a:p>
          <a:p>
            <a:r>
              <a:rPr lang="en-US" sz="2400" dirty="0" smtClean="0"/>
              <a:t>Consider “Beverages” as a category. To build a category a </a:t>
            </a:r>
            <a:r>
              <a:rPr lang="en-US" sz="2400" b="1" dirty="0" smtClean="0"/>
              <a:t>few sample words</a:t>
            </a:r>
            <a:r>
              <a:rPr lang="en-US" sz="2400" dirty="0" smtClean="0"/>
              <a:t> need to be provided. E.g. </a:t>
            </a:r>
            <a:r>
              <a:rPr lang="en-US" sz="2400" i="1" dirty="0" smtClean="0"/>
              <a:t>beverage</a:t>
            </a:r>
            <a:r>
              <a:rPr lang="en-US" sz="2400" dirty="0" smtClean="0"/>
              <a:t>, </a:t>
            </a:r>
            <a:r>
              <a:rPr lang="en-US" sz="2400" i="1" dirty="0" smtClean="0"/>
              <a:t>alcohol</a:t>
            </a:r>
            <a:r>
              <a:rPr lang="en-US" sz="2400" dirty="0" smtClean="0"/>
              <a:t>, and </a:t>
            </a:r>
            <a:r>
              <a:rPr lang="en-US" sz="2400" i="1" dirty="0" smtClean="0"/>
              <a:t>soda</a:t>
            </a:r>
            <a:r>
              <a:rPr lang="en-US" sz="2400" dirty="0" smtClean="0"/>
              <a:t>.</a:t>
            </a:r>
          </a:p>
          <a:p>
            <a:r>
              <a:rPr lang="en-US" sz="2400" dirty="0" smtClean="0"/>
              <a:t>A given the sentence, “</a:t>
            </a:r>
            <a:r>
              <a:rPr lang="en-US" sz="2400" i="1" dirty="0" smtClean="0"/>
              <a:t>Coca Cola returned to their original formula due to </a:t>
            </a:r>
            <a:r>
              <a:rPr lang="en-US" sz="2400" i="1" dirty="0" err="1" smtClean="0"/>
              <a:t>unfavourable</a:t>
            </a:r>
            <a:r>
              <a:rPr lang="en-US" sz="2400" i="1" dirty="0" smtClean="0"/>
              <a:t> consumer reviews</a:t>
            </a:r>
            <a:r>
              <a:rPr lang="en-US" sz="2400" dirty="0" smtClean="0"/>
              <a:t>,” can be </a:t>
            </a:r>
            <a:r>
              <a:rPr lang="en-US" sz="2400" b="1" dirty="0" smtClean="0"/>
              <a:t>categorized</a:t>
            </a:r>
            <a:r>
              <a:rPr lang="en-US" sz="2400" dirty="0" smtClean="0"/>
              <a:t> it into "Beverages".</a:t>
            </a:r>
          </a:p>
          <a:p>
            <a:r>
              <a:rPr lang="en-US" sz="2400" dirty="0" smtClean="0"/>
              <a:t>Although “Coca Cola” was not used as a sample word, it was identified through the Concept Matrix with strong </a:t>
            </a:r>
            <a:r>
              <a:rPr lang="en-US" sz="2400" b="1" dirty="0" smtClean="0"/>
              <a:t>semantic links </a:t>
            </a:r>
            <a:r>
              <a:rPr lang="en-US" sz="2400" dirty="0" smtClean="0"/>
              <a:t>between “Coca Cola,” “beverage,” and “soda”.</a:t>
            </a:r>
          </a:p>
          <a:p>
            <a:endParaRPr lang="en-US" sz="2400" dirty="0"/>
          </a:p>
          <a:p>
            <a:endParaRPr lang="en-US" sz="2400" dirty="0"/>
          </a:p>
        </p:txBody>
      </p:sp>
    </p:spTree>
    <p:extLst>
      <p:ext uri="{BB962C8B-B14F-4D97-AF65-F5344CB8AC3E}">
        <p14:creationId xmlns:p14="http://schemas.microsoft.com/office/powerpoint/2010/main" val="1161182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Named Entity </a:t>
            </a:r>
            <a:r>
              <a:rPr lang="en-US" b="1" dirty="0" smtClean="0"/>
              <a:t>Extraction</a:t>
            </a:r>
            <a:endParaRPr lang="en-US" dirty="0"/>
          </a:p>
        </p:txBody>
      </p:sp>
      <p:sp>
        <p:nvSpPr>
          <p:cNvPr id="3" name="Content Placeholder 2"/>
          <p:cNvSpPr>
            <a:spLocks noGrp="1"/>
          </p:cNvSpPr>
          <p:nvPr>
            <p:ph idx="1"/>
          </p:nvPr>
        </p:nvSpPr>
        <p:spPr/>
        <p:txBody>
          <a:bodyPr/>
          <a:lstStyle/>
          <a:p>
            <a:r>
              <a:rPr lang="en-US" dirty="0" smtClean="0"/>
              <a:t>Automatically pulls </a:t>
            </a:r>
            <a:r>
              <a:rPr lang="en-US" b="1" dirty="0"/>
              <a:t>proper nouns </a:t>
            </a:r>
            <a:r>
              <a:rPr lang="en-US" dirty="0"/>
              <a:t>from text and determines their </a:t>
            </a:r>
            <a:r>
              <a:rPr lang="en-US" b="1" dirty="0"/>
              <a:t>sentiment</a:t>
            </a:r>
            <a:r>
              <a:rPr lang="en-US" dirty="0"/>
              <a:t> from the document. Entities like people, places, companies, brands, or job titles are </a:t>
            </a:r>
            <a:r>
              <a:rPr lang="en-US" dirty="0" smtClean="0"/>
              <a:t>classified.</a:t>
            </a:r>
          </a:p>
          <a:p>
            <a:pPr lvl="0"/>
            <a:r>
              <a:rPr lang="en-US" dirty="0" smtClean="0"/>
              <a:t>Each </a:t>
            </a:r>
            <a:r>
              <a:rPr lang="en-US" dirty="0"/>
              <a:t>Named Entity has a set of associated parameters: </a:t>
            </a:r>
          </a:p>
          <a:p>
            <a:pPr lvl="1"/>
            <a:r>
              <a:rPr lang="en-US" b="1" dirty="0"/>
              <a:t>Entity</a:t>
            </a:r>
            <a:r>
              <a:rPr lang="en-US" dirty="0"/>
              <a:t> -- The exact entity being extracted. Different names for the same reference are simplified to one name (e.g. </a:t>
            </a:r>
            <a:r>
              <a:rPr lang="en-US" dirty="0" err="1"/>
              <a:t>Ol</a:t>
            </a:r>
            <a:r>
              <a:rPr lang="en-US" dirty="0"/>
              <a:t>’ Blue Eyes, The Chairman of the Board, The Voice, Francis Albert and Boney Baritone are condensed to "Frank Sinatra"). </a:t>
            </a:r>
          </a:p>
          <a:p>
            <a:pPr lvl="1"/>
            <a:r>
              <a:rPr lang="en-US" b="1" dirty="0"/>
              <a:t>Sentiment</a:t>
            </a:r>
            <a:r>
              <a:rPr lang="en-US" dirty="0"/>
              <a:t> -- Positive, negative or neutral tone of all mentions of an entity.</a:t>
            </a:r>
          </a:p>
          <a:p>
            <a:pPr lvl="1"/>
            <a:r>
              <a:rPr lang="en-US" b="1" dirty="0"/>
              <a:t>Evidence</a:t>
            </a:r>
            <a:r>
              <a:rPr lang="en-US" dirty="0"/>
              <a:t> -- The number of sentiment-bearing phrases associated with a given entity. </a:t>
            </a:r>
          </a:p>
        </p:txBody>
      </p:sp>
    </p:spTree>
    <p:extLst>
      <p:ext uri="{BB962C8B-B14F-4D97-AF65-F5344CB8AC3E}">
        <p14:creationId xmlns:p14="http://schemas.microsoft.com/office/powerpoint/2010/main" val="1361895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Theme </a:t>
            </a:r>
            <a:r>
              <a:rPr lang="en-US" b="1" dirty="0" smtClean="0"/>
              <a:t>extraction</a:t>
            </a:r>
            <a:endParaRPr lang="en-US" dirty="0"/>
          </a:p>
        </p:txBody>
      </p:sp>
      <p:sp>
        <p:nvSpPr>
          <p:cNvPr id="3" name="Content Placeholder 2"/>
          <p:cNvSpPr>
            <a:spLocks noGrp="1"/>
          </p:cNvSpPr>
          <p:nvPr>
            <p:ph idx="1"/>
          </p:nvPr>
        </p:nvSpPr>
        <p:spPr/>
        <p:txBody>
          <a:bodyPr/>
          <a:lstStyle/>
          <a:p>
            <a:r>
              <a:rPr lang="en-US" dirty="0" smtClean="0"/>
              <a:t>Determine </a:t>
            </a:r>
            <a:r>
              <a:rPr lang="en-US" dirty="0"/>
              <a:t>trends that appear over time. Themes are noun phrases extracted from text that can be used to identify the main ideas within your content. </a:t>
            </a:r>
            <a:endParaRPr lang="en-US" dirty="0" smtClean="0"/>
          </a:p>
          <a:p>
            <a:r>
              <a:rPr lang="en-US" dirty="0" smtClean="0"/>
              <a:t>After </a:t>
            </a:r>
            <a:r>
              <a:rPr lang="en-US" dirty="0" err="1"/>
              <a:t>Semantria</a:t>
            </a:r>
            <a:r>
              <a:rPr lang="en-US" dirty="0"/>
              <a:t> receives the text, the engine identifies the POS tags. Two simultaneous steps occur:</a:t>
            </a:r>
          </a:p>
          <a:p>
            <a:pPr lvl="0"/>
            <a:r>
              <a:rPr lang="en-US" dirty="0"/>
              <a:t>Potential themes are extracted from POS tags and kept for scoring</a:t>
            </a:r>
          </a:p>
          <a:p>
            <a:pPr lvl="0"/>
            <a:r>
              <a:rPr lang="en-US" b="1" dirty="0" smtClean="0"/>
              <a:t>Lexical </a:t>
            </a:r>
            <a:r>
              <a:rPr lang="en-US" b="1" dirty="0"/>
              <a:t>Chaining </a:t>
            </a:r>
            <a:r>
              <a:rPr lang="en-US" dirty="0" smtClean="0"/>
              <a:t>is a process that links </a:t>
            </a:r>
            <a:r>
              <a:rPr lang="en-US" dirty="0"/>
              <a:t>sentences through synonyms or related nouns to establish a conceptual chain in the content.</a:t>
            </a:r>
          </a:p>
          <a:p>
            <a:endParaRPr lang="en-US" dirty="0"/>
          </a:p>
        </p:txBody>
      </p:sp>
    </p:spTree>
    <p:extLst>
      <p:ext uri="{BB962C8B-B14F-4D97-AF65-F5344CB8AC3E}">
        <p14:creationId xmlns:p14="http://schemas.microsoft.com/office/powerpoint/2010/main" val="1379882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Summarization</a:t>
            </a:r>
            <a:endParaRPr lang="en-US" dirty="0"/>
          </a:p>
        </p:txBody>
      </p:sp>
      <p:sp>
        <p:nvSpPr>
          <p:cNvPr id="3" name="Content Placeholder 2"/>
          <p:cNvSpPr>
            <a:spLocks noGrp="1"/>
          </p:cNvSpPr>
          <p:nvPr>
            <p:ph idx="1"/>
          </p:nvPr>
        </p:nvSpPr>
        <p:spPr/>
        <p:txBody>
          <a:bodyPr/>
          <a:lstStyle/>
          <a:p>
            <a:r>
              <a:rPr lang="en-US" dirty="0" smtClean="0"/>
              <a:t>Select sentences </a:t>
            </a:r>
            <a:r>
              <a:rPr lang="en-US" dirty="0"/>
              <a:t>most pertinent to </a:t>
            </a:r>
            <a:r>
              <a:rPr lang="en-US" dirty="0" smtClean="0"/>
              <a:t>the content to provide a concise </a:t>
            </a:r>
            <a:r>
              <a:rPr lang="en-US" dirty="0"/>
              <a:t>synopsis of the original source text.</a:t>
            </a:r>
          </a:p>
          <a:p>
            <a:r>
              <a:rPr lang="en-US" dirty="0"/>
              <a:t>Like with T</a:t>
            </a:r>
            <a:r>
              <a:rPr lang="en-US" dirty="0" smtClean="0"/>
              <a:t>heme Extraction, </a:t>
            </a:r>
            <a:r>
              <a:rPr lang="en-US" b="1" dirty="0" smtClean="0"/>
              <a:t>Lexical </a:t>
            </a:r>
            <a:r>
              <a:rPr lang="en-US" b="1" dirty="0"/>
              <a:t>Chaining </a:t>
            </a:r>
            <a:r>
              <a:rPr lang="en-US" dirty="0" smtClean="0"/>
              <a:t>is used to </a:t>
            </a:r>
            <a:r>
              <a:rPr lang="en-US" dirty="0"/>
              <a:t>select the most relevant information. The engine establishes a conceptual chain through related nouns, even when the concepts are from different parts of the document. </a:t>
            </a:r>
            <a:endParaRPr lang="en-US" dirty="0" smtClean="0"/>
          </a:p>
          <a:p>
            <a:r>
              <a:rPr lang="en-US" dirty="0" smtClean="0"/>
              <a:t>The </a:t>
            </a:r>
            <a:r>
              <a:rPr lang="en-US" dirty="0"/>
              <a:t>first sentence of </a:t>
            </a:r>
            <a:r>
              <a:rPr lang="en-US" dirty="0" smtClean="0"/>
              <a:t>the </a:t>
            </a:r>
            <a:r>
              <a:rPr lang="en-US" dirty="0"/>
              <a:t>summary will be the longest Lexical Chain </a:t>
            </a:r>
            <a:r>
              <a:rPr lang="en-US" dirty="0" smtClean="0"/>
              <a:t>-- </a:t>
            </a:r>
            <a:r>
              <a:rPr lang="en-US" dirty="0"/>
              <a:t>this should best represent the idea of your document. </a:t>
            </a:r>
          </a:p>
        </p:txBody>
      </p:sp>
    </p:spTree>
    <p:extLst>
      <p:ext uri="{BB962C8B-B14F-4D97-AF65-F5344CB8AC3E}">
        <p14:creationId xmlns:p14="http://schemas.microsoft.com/office/powerpoint/2010/main" val="551593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Facets and Attributes</a:t>
            </a:r>
            <a:endParaRPr lang="en-US" dirty="0"/>
          </a:p>
        </p:txBody>
      </p:sp>
      <p:sp>
        <p:nvSpPr>
          <p:cNvPr id="3" name="Content Placeholder 2"/>
          <p:cNvSpPr>
            <a:spLocks noGrp="1"/>
          </p:cNvSpPr>
          <p:nvPr>
            <p:ph idx="1"/>
          </p:nvPr>
        </p:nvSpPr>
        <p:spPr/>
        <p:txBody>
          <a:bodyPr/>
          <a:lstStyle/>
          <a:p>
            <a:r>
              <a:rPr lang="en-US" dirty="0" smtClean="0"/>
              <a:t>Key points </a:t>
            </a:r>
            <a:r>
              <a:rPr lang="en-US" dirty="0"/>
              <a:t>from your document and list the most important ideas with their accompanying attributes. </a:t>
            </a:r>
            <a:endParaRPr lang="en-US" dirty="0" smtClean="0"/>
          </a:p>
          <a:p>
            <a:r>
              <a:rPr lang="en-US" b="1" dirty="0" smtClean="0"/>
              <a:t>Facets </a:t>
            </a:r>
            <a:r>
              <a:rPr lang="en-US" dirty="0" smtClean="0"/>
              <a:t>are similar to Themes, but Themes rely solely on noun phrases for analysis. Facets instead rely on Subject Verb Object (SVO) parsing, so they find trends even when there are weak or no noun phrases in your text. </a:t>
            </a:r>
          </a:p>
          <a:p>
            <a:r>
              <a:rPr lang="en-US" dirty="0" smtClean="0"/>
              <a:t>Consider </a:t>
            </a:r>
            <a:r>
              <a:rPr lang="en-US" dirty="0"/>
              <a:t>the following sentence: </a:t>
            </a:r>
            <a:r>
              <a:rPr lang="en-US" dirty="0" smtClean="0"/>
              <a:t/>
            </a:r>
            <a:br>
              <a:rPr lang="en-US" dirty="0" smtClean="0"/>
            </a:br>
            <a:r>
              <a:rPr lang="en-US" dirty="0" smtClean="0"/>
              <a:t>	</a:t>
            </a:r>
            <a:r>
              <a:rPr lang="en-US" i="1" dirty="0" smtClean="0"/>
              <a:t>My </a:t>
            </a:r>
            <a:r>
              <a:rPr lang="en-US" i="1" dirty="0"/>
              <a:t>waiter was rude.</a:t>
            </a:r>
            <a:r>
              <a:rPr lang="en-US" dirty="0"/>
              <a:t> </a:t>
            </a:r>
          </a:p>
          <a:p>
            <a:r>
              <a:rPr lang="en-US" dirty="0" smtClean="0"/>
              <a:t>Search for </a:t>
            </a:r>
            <a:r>
              <a:rPr lang="en-US" dirty="0"/>
              <a:t>s</a:t>
            </a:r>
            <a:r>
              <a:rPr lang="en-US" dirty="0" smtClean="0"/>
              <a:t>ubject predicate object (SPO)</a:t>
            </a:r>
            <a:br>
              <a:rPr lang="en-US" dirty="0" smtClean="0"/>
            </a:br>
            <a:r>
              <a:rPr lang="en-US" dirty="0" smtClean="0"/>
              <a:t>In </a:t>
            </a:r>
            <a:r>
              <a:rPr lang="en-US" dirty="0"/>
              <a:t>this case, "waiter" is the facet and "rude" is the attribute.</a:t>
            </a:r>
          </a:p>
          <a:p>
            <a:endParaRPr lang="en-US" dirty="0"/>
          </a:p>
        </p:txBody>
      </p:sp>
    </p:spTree>
    <p:extLst>
      <p:ext uri="{BB962C8B-B14F-4D97-AF65-F5344CB8AC3E}">
        <p14:creationId xmlns:p14="http://schemas.microsoft.com/office/powerpoint/2010/main" val="2065830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257800" cy="1325563"/>
          </a:xfrm>
        </p:spPr>
        <p:txBody>
          <a:bodyPr/>
          <a:lstStyle/>
          <a:p>
            <a:r>
              <a:rPr lang="en-US" dirty="0" smtClean="0"/>
              <a:t>Clustering</a:t>
            </a:r>
            <a:endParaRPr lang="en-US" dirty="0"/>
          </a:p>
        </p:txBody>
      </p:sp>
      <p:sp>
        <p:nvSpPr>
          <p:cNvPr id="3" name="Content Placeholder 2"/>
          <p:cNvSpPr>
            <a:spLocks noGrp="1"/>
          </p:cNvSpPr>
          <p:nvPr>
            <p:ph idx="1"/>
          </p:nvPr>
        </p:nvSpPr>
        <p:spPr>
          <a:xfrm>
            <a:off x="838200" y="1825625"/>
            <a:ext cx="5257800" cy="4351338"/>
          </a:xfrm>
        </p:spPr>
        <p:txBody>
          <a:bodyPr/>
          <a:lstStyle/>
          <a:p>
            <a:r>
              <a:rPr lang="en-US" sz="2000" b="1" dirty="0" smtClean="0"/>
              <a:t>Chapter 3</a:t>
            </a:r>
            <a:r>
              <a:rPr lang="en-US" sz="2000" dirty="0" smtClean="0"/>
              <a:t/>
            </a:r>
            <a:br>
              <a:rPr lang="en-US" sz="2000" dirty="0" smtClean="0"/>
            </a:br>
            <a:r>
              <a:rPr lang="en-US" sz="2000" dirty="0" smtClean="0"/>
              <a:t>Clustering – Finding Related Posts</a:t>
            </a:r>
          </a:p>
          <a:p>
            <a:r>
              <a:rPr lang="en-US" sz="2000" dirty="0" smtClean="0"/>
              <a:t>Measuring relatedness, based on common words.</a:t>
            </a:r>
          </a:p>
          <a:p>
            <a:r>
              <a:rPr lang="en-US" sz="2000" dirty="0" smtClean="0"/>
              <a:t>Representation: Bag of words</a:t>
            </a:r>
          </a:p>
          <a:p>
            <a:endParaRPr lang="en-US" sz="2000" dirty="0"/>
          </a:p>
          <a:p>
            <a:endParaRPr lang="en-US" sz="2000" dirty="0" smtClean="0"/>
          </a:p>
          <a:p>
            <a:endParaRPr lang="en-US" sz="2000" dirty="0"/>
          </a:p>
          <a:p>
            <a:endParaRPr lang="en-US" sz="2000" dirty="0" smtClean="0"/>
          </a:p>
          <a:p>
            <a:r>
              <a:rPr lang="en-US" sz="2000" dirty="0" smtClean="0"/>
              <a:t>Representation: sparse, high-dimensional vectors</a:t>
            </a:r>
          </a:p>
          <a:p>
            <a:r>
              <a:rPr lang="en-US" sz="2000" dirty="0" smtClean="0"/>
              <a:t>Preprocessing: stemming, stop words, etc.</a:t>
            </a:r>
            <a:endParaRPr lang="en-US" sz="2000" dirty="0"/>
          </a:p>
          <a:p>
            <a:endParaRPr lang="en-US" sz="2000" dirty="0" smtClean="0"/>
          </a:p>
          <a:p>
            <a:pPr marL="0" indent="0">
              <a:buNone/>
            </a:pPr>
            <a:endParaRPr lang="en-US" sz="2000" dirty="0" smtClean="0"/>
          </a:p>
          <a:p>
            <a:endParaRPr lang="en-US" dirty="0"/>
          </a:p>
        </p:txBody>
      </p:sp>
      <p:pic>
        <p:nvPicPr>
          <p:cNvPr id="4" name="Picture 3"/>
          <p:cNvPicPr>
            <a:picLocks noChangeAspect="1"/>
          </p:cNvPicPr>
          <p:nvPr/>
        </p:nvPicPr>
        <p:blipFill>
          <a:blip r:embed="rId2"/>
          <a:stretch>
            <a:fillRect/>
          </a:stretch>
        </p:blipFill>
        <p:spPr>
          <a:xfrm>
            <a:off x="6901295" y="0"/>
            <a:ext cx="5290705" cy="6858000"/>
          </a:xfrm>
          <a:prstGeom prst="rect">
            <a:avLst/>
          </a:prstGeom>
        </p:spPr>
      </p:pic>
      <p:pic>
        <p:nvPicPr>
          <p:cNvPr id="5" name="Picture 4"/>
          <p:cNvPicPr>
            <a:picLocks noChangeAspect="1"/>
          </p:cNvPicPr>
          <p:nvPr/>
        </p:nvPicPr>
        <p:blipFill>
          <a:blip r:embed="rId3"/>
          <a:stretch>
            <a:fillRect/>
          </a:stretch>
        </p:blipFill>
        <p:spPr>
          <a:xfrm>
            <a:off x="1334589" y="3557157"/>
            <a:ext cx="3911600" cy="1562100"/>
          </a:xfrm>
          <a:prstGeom prst="rect">
            <a:avLst/>
          </a:prstGeom>
        </p:spPr>
      </p:pic>
    </p:spTree>
    <p:extLst>
      <p:ext uri="{BB962C8B-B14F-4D97-AF65-F5344CB8AC3E}">
        <p14:creationId xmlns:p14="http://schemas.microsoft.com/office/powerpoint/2010/main" val="1337844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257800" cy="1325563"/>
          </a:xfrm>
        </p:spPr>
        <p:txBody>
          <a:bodyPr/>
          <a:lstStyle/>
          <a:p>
            <a:r>
              <a:rPr lang="en-US" dirty="0" smtClean="0"/>
              <a:t>Classification</a:t>
            </a:r>
            <a:endParaRPr lang="en-US" dirty="0"/>
          </a:p>
        </p:txBody>
      </p:sp>
      <p:sp>
        <p:nvSpPr>
          <p:cNvPr id="3" name="Content Placeholder 2"/>
          <p:cNvSpPr>
            <a:spLocks noGrp="1"/>
          </p:cNvSpPr>
          <p:nvPr>
            <p:ph idx="1"/>
          </p:nvPr>
        </p:nvSpPr>
        <p:spPr>
          <a:xfrm>
            <a:off x="838200" y="1825625"/>
            <a:ext cx="5257800" cy="4351338"/>
          </a:xfrm>
        </p:spPr>
        <p:txBody>
          <a:bodyPr/>
          <a:lstStyle/>
          <a:p>
            <a:r>
              <a:rPr lang="en-US" dirty="0" smtClean="0"/>
              <a:t>Example:</a:t>
            </a:r>
            <a:br>
              <a:rPr lang="en-US" dirty="0" smtClean="0"/>
            </a:br>
            <a:r>
              <a:rPr lang="en-US" dirty="0" smtClean="0"/>
              <a:t>Movie classification by genre</a:t>
            </a:r>
          </a:p>
          <a:p>
            <a:r>
              <a:rPr lang="en-US" dirty="0" smtClean="0"/>
              <a:t>Quick read to pick-up some of the terminology.</a:t>
            </a:r>
          </a:p>
          <a:p>
            <a:r>
              <a:rPr lang="en-US" dirty="0" smtClean="0"/>
              <a:t>A few interesting links</a:t>
            </a:r>
          </a:p>
          <a:p>
            <a:r>
              <a:rPr lang="en-US" dirty="0" smtClean="0"/>
              <a:t>… ignore the XML lingo</a:t>
            </a:r>
            <a:br>
              <a:rPr lang="en-US" dirty="0" smtClean="0"/>
            </a:br>
            <a:r>
              <a:rPr lang="en-US" dirty="0" smtClean="0"/>
              <a:t/>
            </a:r>
            <a:br>
              <a:rPr lang="en-US" dirty="0" smtClean="0"/>
            </a:br>
            <a:endParaRPr lang="en-US" dirty="0" smtClean="0"/>
          </a:p>
        </p:txBody>
      </p:sp>
      <p:pic>
        <p:nvPicPr>
          <p:cNvPr id="4" name="Picture 3"/>
          <p:cNvPicPr>
            <a:picLocks noChangeAspect="1"/>
          </p:cNvPicPr>
          <p:nvPr/>
        </p:nvPicPr>
        <p:blipFill>
          <a:blip r:embed="rId2"/>
          <a:stretch>
            <a:fillRect/>
          </a:stretch>
        </p:blipFill>
        <p:spPr>
          <a:xfrm>
            <a:off x="6983655" y="0"/>
            <a:ext cx="5208345" cy="6858000"/>
          </a:xfrm>
          <a:prstGeom prst="rect">
            <a:avLst/>
          </a:prstGeom>
        </p:spPr>
      </p:pic>
    </p:spTree>
    <p:extLst>
      <p:ext uri="{BB962C8B-B14F-4D97-AF65-F5344CB8AC3E}">
        <p14:creationId xmlns:p14="http://schemas.microsoft.com/office/powerpoint/2010/main" val="1381966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1464</TotalTime>
  <Words>850</Words>
  <Application>Microsoft Macintosh PowerPoint</Application>
  <PresentationFormat>Widescreen</PresentationFormat>
  <Paragraphs>102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Calibri Light</vt:lpstr>
      <vt:lpstr>Arial</vt:lpstr>
      <vt:lpstr>Office Theme</vt:lpstr>
      <vt:lpstr>Gaining Insight through Text Analytics</vt:lpstr>
      <vt:lpstr>Sentiment Analysis</vt:lpstr>
      <vt:lpstr>Concept Matrix/Categorization</vt:lpstr>
      <vt:lpstr>Named Entity Extraction</vt:lpstr>
      <vt:lpstr>Theme extraction</vt:lpstr>
      <vt:lpstr>Summarization</vt:lpstr>
      <vt:lpstr>Facets and Attributes</vt:lpstr>
      <vt:lpstr>Clustering</vt:lpstr>
      <vt:lpstr>Classification</vt:lpstr>
      <vt:lpstr>Classification: Supervised, Labeled Data</vt:lpstr>
      <vt:lpstr>Sentiment Analysis</vt:lpstr>
      <vt:lpstr>Sentiment Analysis Issues</vt:lpstr>
      <vt:lpstr>Named Entity Recognizer</vt:lpstr>
      <vt:lpstr>PowerPoint Presentation</vt:lpstr>
      <vt:lpstr>Nextdoor.com Social Network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Analytics</dc:title>
  <dc:creator>Peter Molnar</dc:creator>
  <cp:lastModifiedBy>Peter Molnar</cp:lastModifiedBy>
  <cp:revision>19</cp:revision>
  <dcterms:created xsi:type="dcterms:W3CDTF">2015-09-13T23:07:23Z</dcterms:created>
  <dcterms:modified xsi:type="dcterms:W3CDTF">2016-02-25T23:04:36Z</dcterms:modified>
</cp:coreProperties>
</file>

<file path=docProps/thumbnail.jpeg>
</file>